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4" r:id="rId3"/>
    <p:sldId id="296" r:id="rId4"/>
    <p:sldId id="257" r:id="rId5"/>
    <p:sldId id="259" r:id="rId6"/>
    <p:sldId id="278" r:id="rId7"/>
    <p:sldId id="276" r:id="rId8"/>
    <p:sldId id="279" r:id="rId9"/>
    <p:sldId id="294" r:id="rId10"/>
    <p:sldId id="299" r:id="rId11"/>
    <p:sldId id="293" r:id="rId12"/>
    <p:sldId id="285" r:id="rId13"/>
    <p:sldId id="287" r:id="rId14"/>
    <p:sldId id="288" r:id="rId15"/>
    <p:sldId id="281" r:id="rId16"/>
    <p:sldId id="291" r:id="rId17"/>
    <p:sldId id="289" r:id="rId18"/>
    <p:sldId id="290" r:id="rId19"/>
    <p:sldId id="292" r:id="rId20"/>
    <p:sldId id="282" r:id="rId21"/>
    <p:sldId id="283" r:id="rId22"/>
    <p:sldId id="298" r:id="rId23"/>
    <p:sldId id="295" r:id="rId24"/>
  </p:sldIdLst>
  <p:sldSz cx="9144000" cy="6858000" type="screen4x3"/>
  <p:notesSz cx="10002838" cy="6881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5" autoAdjust="0"/>
    <p:restoredTop sz="52649" autoAdjust="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CBB55B-1F8F-4944-86DB-34949CBD3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C8E69-5385-44C2-8426-11B5B85E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5DEF08-406A-4CBF-8F43-EF0CE318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9C7C5-1775-47B5-96B1-3517FAA214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157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FE4AF3-92AD-4EC7-AF33-7D879527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F8597-3493-46C5-BB49-50297395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571C99-22C9-4B41-AE07-CF193F68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37B25-B203-40C8-B546-A9B0C52322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734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5FC4D2-E0A6-4E76-8BBE-621DA403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CE1BF9-3B73-4A10-8DFD-FAABF8F7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83748D-C6BF-4902-BF42-3BBE5ACB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15509-E5DD-4255-ADE8-8E8D0CB38C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260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C01122EF-2867-4B27-B6EE-E45BC3C8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72FDEAFC-251A-472E-B51A-2147D61B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9281935-0847-4C8A-9C01-CE158FFA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2D6A24F-DCF1-4AE8-909B-5299ABDB72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856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ECBFCD-E3D8-425D-B7DA-8A1ACDD6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7772B7-2EE8-489E-B500-13DC88A5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F71F51-0565-4A4F-9A2C-37F10469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113D9A-3497-4DE0-B727-757296EEBC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1937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D1D096-91CF-4F3C-BEA1-198B7D10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F2D973-5393-4C01-94C9-91DBFA3E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30CAD9-020B-4D69-ADB4-1FCC5A7B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1ED9A3C-973E-4763-95AB-677F813DFD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656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58CF10-952A-45FB-B73C-DA851402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804C8-9A80-4E2F-8DAA-7273C24B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5562C7-3524-4337-83FB-5F0D2ADC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BC9B8-569E-4618-B69E-2F12C3271A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220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7309DB-21FA-48F1-A420-B8244A9F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81F469-D129-4269-A06F-5A843E0D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7CAF3F-6B9F-4CDC-8756-91DA4D38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D069B-317E-4418-94AD-916CB8C8CB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74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0C7F976-19BD-4E13-B029-E8B2BAF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8020BA5-77CC-4863-8298-44144924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DACD2F7-6CD0-4574-9E0E-7B636E2F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D909A-BA7B-4537-901C-D39D650280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687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3C58938-6418-4A4C-ABD6-AB8E376C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08DC1F4-9103-411A-98ED-8B5698D0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DFB76C5-7F13-4835-BB6B-F26A2729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452C1-ABB2-4EAB-8929-9A0CED2EAF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167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C3D1E8AA-CB6F-440D-954A-C8084968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8A7567C-2494-42EE-80CC-CDC27D9E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7D96E04-5F27-4DAA-9832-6FC5F136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5DD18-737F-404F-A4E9-9BA0CEDD53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93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449ECE2C-2C0C-4BB4-B906-8D84B197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ECE1362-BD55-47CC-836D-0084878E9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C472700-8AB3-4DCD-B566-D420BB2A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76489-1E5A-4A78-8C60-68BFB97D3C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136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17F73E0-CEF5-476A-BE52-AFAE5814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143A211-62DB-4D62-B564-BE130D9B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A8B2C39-D374-430F-8502-A247FC19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63581-2967-4696-8771-04A479D64F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657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A641568-575E-4F02-8601-9CCF2B42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73B9B94-4A8A-42D2-A312-1B04F400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908A9A5-A58B-4930-B747-F6A30DE9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30A1D-AA35-4069-AB72-6D39900730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521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5306D688-F5FE-4298-A8D2-E01A9CA132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FF3AE5CC-48EE-4EC2-84A1-0E134E09CC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0EE9D3-67DF-44D5-8B51-0E55EA1CB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8A338-741B-4491-AF9E-52FDFD88C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1B9CCB-D3AE-40E8-A7FA-BE289F1FA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6E026FC-C0AA-47C6-B9ED-065A21DE36E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D:\Documents and Settings\R\Рабочий стол\фоны осень\01-8.jpg">
            <a:extLst>
              <a:ext uri="{FF2B5EF4-FFF2-40B4-BE49-F238E27FC236}">
                <a16:creationId xmlns:a16="http://schemas.microsoft.com/office/drawing/2014/main" id="{44DE70B0-7E1C-4E68-A9F5-58B229F6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A70EE1B-1809-454D-95DF-57137C0779E6}"/>
              </a:ext>
            </a:extLst>
          </p:cNvPr>
          <p:cNvSpPr/>
          <p:nvPr/>
        </p:nvSpPr>
        <p:spPr>
          <a:xfrm>
            <a:off x="3419872" y="1916832"/>
            <a:ext cx="33369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 charset="0"/>
              </a:rPr>
              <a:t>ПРОЕКТ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6C0F47A-AE36-4E7D-BCD7-2ABC02F27ACE}"/>
              </a:ext>
            </a:extLst>
          </p:cNvPr>
          <p:cNvSpPr/>
          <p:nvPr/>
        </p:nvSpPr>
        <p:spPr>
          <a:xfrm>
            <a:off x="899592" y="2924944"/>
            <a:ext cx="789761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  <a:cs typeface="Arial" charset="0"/>
              </a:rPr>
              <a:t>Музыкальные   краски Осени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F0995CB-A1FC-4625-9C97-A18F7961634B}"/>
              </a:ext>
            </a:extLst>
          </p:cNvPr>
          <p:cNvSpPr/>
          <p:nvPr/>
        </p:nvSpPr>
        <p:spPr>
          <a:xfrm>
            <a:off x="755576" y="4941169"/>
            <a:ext cx="779837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charset="0"/>
              </a:rPr>
              <a:t>Подготовили и провели: </a:t>
            </a:r>
          </a:p>
          <a:p>
            <a:pPr algn="ctr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музыкальный  руководитель 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Гаджян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Р.А.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cs typeface="Arial" charset="0"/>
            </a:endParaRPr>
          </a:p>
          <a:p>
            <a:pPr algn="ctr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воспитатель  старшей группы 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Буханцова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Н.Н.</a:t>
            </a:r>
          </a:p>
          <a:p>
            <a:pPr algn="ctr">
              <a:defRPr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0796739E-B396-4781-8516-B04C7A4FF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">
            <a:extLst>
              <a:ext uri="{FF2B5EF4-FFF2-40B4-BE49-F238E27FC236}">
                <a16:creationId xmlns:a16="http://schemas.microsoft.com/office/drawing/2014/main" id="{A430AA20-1EFE-4FDD-B943-D2ED2E3C6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5805488"/>
            <a:ext cx="58324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Проведение прогулок, экскурсий   с детьми в природе</a:t>
            </a:r>
            <a:endParaRPr lang="ru-RU" altLang="ru-RU" sz="1000" i="1">
              <a:solidFill>
                <a:srgbClr val="7030A0"/>
              </a:solidFill>
            </a:endParaRPr>
          </a:p>
          <a:p>
            <a:endParaRPr lang="ru-RU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C6CEF8-5BC6-4357-AD55-82E1711A95BD}"/>
              </a:ext>
            </a:extLst>
          </p:cNvPr>
          <p:cNvSpPr/>
          <p:nvPr/>
        </p:nvSpPr>
        <p:spPr>
          <a:xfrm>
            <a:off x="3131840" y="260648"/>
            <a:ext cx="359970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2.Основной  этап: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C7AF43-A545-4768-A12B-8E077D4A61D8}"/>
              </a:ext>
            </a:extLst>
          </p:cNvPr>
          <p:cNvSpPr/>
          <p:nvPr/>
        </p:nvSpPr>
        <p:spPr>
          <a:xfrm>
            <a:off x="683568" y="764704"/>
            <a:ext cx="81369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Работа  воспитателя  с  детьми:</a:t>
            </a:r>
          </a:p>
        </p:txBody>
      </p:sp>
      <p:pic>
        <p:nvPicPr>
          <p:cNvPr id="7" name="Рисунок 6" descr="D:\Documents and Settings\R\Рабочий стол\подготовка к мо музыка\фото\IMG_20181015_111528.jpg">
            <a:extLst>
              <a:ext uri="{FF2B5EF4-FFF2-40B4-BE49-F238E27FC236}">
                <a16:creationId xmlns:a16="http://schemas.microsoft.com/office/drawing/2014/main" id="{B4E0B771-4D4A-4EAC-9CA0-8DD96657492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62473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79D12E10-CE14-4D53-9B8E-8765E0157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9388" y="0"/>
            <a:ext cx="9323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">
            <a:extLst>
              <a:ext uri="{FF2B5EF4-FFF2-40B4-BE49-F238E27FC236}">
                <a16:creationId xmlns:a16="http://schemas.microsoft.com/office/drawing/2014/main" id="{5F423516-030C-403A-88F6-3C3DBF60D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6200"/>
            <a:ext cx="43561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Чтение художественной литературы, заучивание наизусть стихов: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i="1">
                <a:latin typeface="Arial" panose="020B0604020202020204" pitchFamily="34" charset="0"/>
                <a:cs typeface="Times New Roman" panose="02020603050405020304" pitchFamily="18" charset="0"/>
              </a:rPr>
              <a:t>В.Осеева  «Осенние листья»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i="1">
                <a:latin typeface="Arial" panose="020B0604020202020204" pitchFamily="34" charset="0"/>
                <a:cs typeface="Times New Roman" panose="02020603050405020304" pitchFamily="18" charset="0"/>
              </a:rPr>
              <a:t>К Паустовский «Народные приметы. Приметы осени.»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i="1">
                <a:latin typeface="Arial" panose="020B0604020202020204" pitchFamily="34" charset="0"/>
                <a:cs typeface="Times New Roman" panose="02020603050405020304" pitchFamily="18" charset="0"/>
              </a:rPr>
              <a:t>В Чаплина «Лес осенью»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i="1">
                <a:latin typeface="Arial" panose="020B0604020202020204" pitchFamily="34" charset="0"/>
                <a:cs typeface="Times New Roman" panose="02020603050405020304" pitchFamily="18" charset="0"/>
              </a:rPr>
              <a:t>В.Сутеев «Под грибом»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i="1">
                <a:latin typeface="Arial" panose="020B0604020202020204" pitchFamily="34" charset="0"/>
                <a:cs typeface="Times New Roman" panose="02020603050405020304" pitchFamily="18" charset="0"/>
              </a:rPr>
              <a:t>А.Толстой «Осень»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i="1">
                <a:latin typeface="Arial" panose="020B0604020202020204" pitchFamily="34" charset="0"/>
                <a:cs typeface="Times New Roman" panose="02020603050405020304" pitchFamily="18" charset="0"/>
              </a:rPr>
              <a:t>Н.Егорова «Листопад»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i="1">
                <a:latin typeface="Arial" panose="020B0604020202020204" pitchFamily="34" charset="0"/>
                <a:cs typeface="Times New Roman" panose="02020603050405020304" pitchFamily="18" charset="0"/>
              </a:rPr>
              <a:t>А .Ерикеев «Наступила осень»</a:t>
            </a:r>
          </a:p>
          <a:p>
            <a:pPr>
              <a:buFont typeface="Wingdings" panose="05000000000000000000" pitchFamily="2" charset="2"/>
              <a:buChar char="v"/>
            </a:pPr>
            <a:endParaRPr lang="ru-RU" altLang="ru-RU" i="1"/>
          </a:p>
          <a:p>
            <a:endParaRPr lang="ru-RU" altLang="ru-RU"/>
          </a:p>
        </p:txBody>
      </p:sp>
      <p:sp>
        <p:nvSpPr>
          <p:cNvPr id="15364" name="Прямоугольник 4">
            <a:extLst>
              <a:ext uri="{FF2B5EF4-FFF2-40B4-BE49-F238E27FC236}">
                <a16:creationId xmlns:a16="http://schemas.microsoft.com/office/drawing/2014/main" id="{86A935FF-534B-4A64-8927-3D425D90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41767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Беседы: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i="1">
                <a:latin typeface="Arial" panose="020B0604020202020204" pitchFamily="34" charset="0"/>
                <a:cs typeface="Times New Roman" panose="02020603050405020304" pitchFamily="18" charset="0"/>
              </a:rPr>
              <a:t>Беседы по картине  И.Левитана «Золотая осень», В.Волкова «Осень»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i="1">
                <a:latin typeface="Arial" panose="020B0604020202020204" pitchFamily="34" charset="0"/>
                <a:cs typeface="Times New Roman" panose="02020603050405020304" pitchFamily="18" charset="0"/>
              </a:rPr>
              <a:t>Составление описательного рассказа по схеме «Осень»</a:t>
            </a:r>
          </a:p>
          <a:p>
            <a:pPr>
              <a:buFont typeface="Wingdings" panose="05000000000000000000" pitchFamily="2" charset="2"/>
              <a:buChar char="v"/>
            </a:pPr>
            <a:endParaRPr lang="ru-RU" altLang="ru-RU" i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D:\Documents and Settings\R\Рабочий стол\Фото Буханцова\DSC02326.JPG">
            <a:extLst>
              <a:ext uri="{FF2B5EF4-FFF2-40B4-BE49-F238E27FC236}">
                <a16:creationId xmlns:a16="http://schemas.microsoft.com/office/drawing/2014/main" id="{DA244EFE-A070-4B62-B2B1-9C2E91B59EB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522007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Documents and Settings\R\Рабочий стол\Фото Буханцова\DSC02331.JPG">
            <a:extLst>
              <a:ext uri="{FF2B5EF4-FFF2-40B4-BE49-F238E27FC236}">
                <a16:creationId xmlns:a16="http://schemas.microsoft.com/office/drawing/2014/main" id="{19DF11EE-5826-4335-ABC1-C963E28FAA8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522007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57BF036F-E46F-4140-A9C9-F02983B7D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D:\Documents and Settings\R\Рабочий стол\подготовка к мо музыка\фото\фото цветы\IMG_20181022_115941.jpg">
            <a:extLst>
              <a:ext uri="{FF2B5EF4-FFF2-40B4-BE49-F238E27FC236}">
                <a16:creationId xmlns:a16="http://schemas.microsoft.com/office/drawing/2014/main" id="{AEDF2AC1-CEAD-4BD3-9E8C-9787405FDA2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104456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Documents and Settings\R\Рабочий стол\подготовка к мо музыка\экскурсия в природу стгр\IMG_20181015_115716.jpg">
            <a:extLst>
              <a:ext uri="{FF2B5EF4-FFF2-40B4-BE49-F238E27FC236}">
                <a16:creationId xmlns:a16="http://schemas.microsoft.com/office/drawing/2014/main" id="{9A3F2E09-2FF6-4F2F-9622-E6F02365B93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4680520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Documents and Settings\R\Рабочий стол\подготовка к мо музыка\экскурсия в природу стгр\IMG_20181015_115746.jpg">
            <a:extLst>
              <a:ext uri="{FF2B5EF4-FFF2-40B4-BE49-F238E27FC236}">
                <a16:creationId xmlns:a16="http://schemas.microsoft.com/office/drawing/2014/main" id="{789B7A05-BD8A-4703-BE1B-59886643E24F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7816" y="4797152"/>
            <a:ext cx="165618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Rectangle 1">
            <a:extLst>
              <a:ext uri="{FF2B5EF4-FFF2-40B4-BE49-F238E27FC236}">
                <a16:creationId xmlns:a16="http://schemas.microsoft.com/office/drawing/2014/main" id="{1CBB254D-E45F-4248-9FE7-A79EE4220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427788"/>
            <a:ext cx="352901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Проведение   наблюдений с детьми в природе</a:t>
            </a:r>
            <a:endParaRPr lang="ru-RU" altLang="ru-RU" sz="1000" i="1">
              <a:solidFill>
                <a:srgbClr val="7030A0"/>
              </a:solidFill>
            </a:endParaRPr>
          </a:p>
          <a:p>
            <a:endParaRPr lang="ru-RU" alt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B3B342D6-17C9-44E8-AA19-DC53C2A0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74688"/>
            <a:ext cx="9144000" cy="75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D:\Documents and Settings\R\Рабочий стол\подготовка к мо музыка\фото\image (12).jpg">
            <a:extLst>
              <a:ext uri="{FF2B5EF4-FFF2-40B4-BE49-F238E27FC236}">
                <a16:creationId xmlns:a16="http://schemas.microsoft.com/office/drawing/2014/main" id="{5E2F4CE8-877B-4E1C-A614-692BE6F4CE5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6192688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Documents and Settings\R\Рабочий стол\подготовка к мо музыка\фото\image (5).jpg">
            <a:extLst>
              <a:ext uri="{FF2B5EF4-FFF2-40B4-BE49-F238E27FC236}">
                <a16:creationId xmlns:a16="http://schemas.microsoft.com/office/drawing/2014/main" id="{1685149B-6C58-48FF-AC5A-AD71BD9589D1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5256584" cy="367240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Rectangle 1">
            <a:extLst>
              <a:ext uri="{FF2B5EF4-FFF2-40B4-BE49-F238E27FC236}">
                <a16:creationId xmlns:a16="http://schemas.microsoft.com/office/drawing/2014/main" id="{2C5720D2-DC86-45E8-ABBA-61E7AE96C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61025"/>
            <a:ext cx="572452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пластилинография </a:t>
            </a:r>
          </a:p>
          <a:p>
            <a:r>
              <a:rPr lang="ru-RU" altLang="ru-RU" sz="2000" i="1">
                <a:solidFill>
                  <a:srgbClr val="7030A0"/>
                </a:solidFill>
                <a:latin typeface="Arial" panose="020B0604020202020204" pitchFamily="34" charset="0"/>
              </a:rPr>
              <a:t>«Дары Осени»</a:t>
            </a:r>
            <a:endParaRPr lang="ru-RU" altLang="ru-RU" sz="2000" i="1">
              <a:solidFill>
                <a:srgbClr val="7030A0"/>
              </a:solidFill>
            </a:endParaRPr>
          </a:p>
          <a:p>
            <a:endParaRPr lang="ru-RU" alt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0F18BB-09BD-46DC-9790-E4A44B95C3F9}"/>
              </a:ext>
            </a:extLst>
          </p:cNvPr>
          <p:cNvSpPr/>
          <p:nvPr/>
        </p:nvSpPr>
        <p:spPr>
          <a:xfrm>
            <a:off x="5004048" y="548680"/>
            <a:ext cx="388843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Продуктивная  деятельность с детьми 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5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07C5D016-9705-42D5-92BC-3DE2ED935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D:\Documents and Settings\R\Рабочий стол\подготовка к мо музыка\фото\image (4).jpg">
            <a:extLst>
              <a:ext uri="{FF2B5EF4-FFF2-40B4-BE49-F238E27FC236}">
                <a16:creationId xmlns:a16="http://schemas.microsoft.com/office/drawing/2014/main" id="{4D5F4024-5267-465A-8866-661C4E9633A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480" y="188640"/>
            <a:ext cx="468052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Documents and Settings\R\Рабочий стол\подготовка к мо музыка\фото\image (11).jpg">
            <a:extLst>
              <a:ext uri="{FF2B5EF4-FFF2-40B4-BE49-F238E27FC236}">
                <a16:creationId xmlns:a16="http://schemas.microsoft.com/office/drawing/2014/main" id="{07DB236E-8774-46BC-B4A3-3E968C855E38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71601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Rectangle 1">
            <a:extLst>
              <a:ext uri="{FF2B5EF4-FFF2-40B4-BE49-F238E27FC236}">
                <a16:creationId xmlns:a16="http://schemas.microsoft.com/office/drawing/2014/main" id="{02815A8D-DE45-4F67-81FA-18ED4B911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50" y="6092825"/>
            <a:ext cx="45021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i="1">
                <a:solidFill>
                  <a:srgbClr val="7030A0"/>
                </a:solidFill>
                <a:latin typeface="Arial" panose="020B0604020202020204" pitchFamily="34" charset="0"/>
              </a:rPr>
              <a:t>Рисование  листочками </a:t>
            </a:r>
          </a:p>
          <a:p>
            <a:r>
              <a:rPr lang="ru-RU" altLang="ru-RU" sz="2000" i="1">
                <a:solidFill>
                  <a:srgbClr val="7030A0"/>
                </a:solidFill>
                <a:latin typeface="Arial" panose="020B0604020202020204" pitchFamily="34" charset="0"/>
              </a:rPr>
              <a:t>        «Осенний лес»</a:t>
            </a:r>
            <a:endParaRPr lang="ru-RU" altLang="ru-RU" sz="2000" i="1">
              <a:solidFill>
                <a:srgbClr val="7030A0"/>
              </a:solidFill>
            </a:endParaRPr>
          </a:p>
          <a:p>
            <a:endParaRPr lang="ru-RU" altLang="ru-RU"/>
          </a:p>
        </p:txBody>
      </p:sp>
      <p:pic>
        <p:nvPicPr>
          <p:cNvPr id="7" name="Рисунок 6" descr="D:\Documents and Settings\R\Рабочий стол\Фото Буханцова\DSC02333.JPG">
            <a:extLst>
              <a:ext uri="{FF2B5EF4-FFF2-40B4-BE49-F238E27FC236}">
                <a16:creationId xmlns:a16="http://schemas.microsoft.com/office/drawing/2014/main" id="{A57F8CAD-4391-46C1-8B0D-BEA00846D3EB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432048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9" name="Rectangle 1">
            <a:extLst>
              <a:ext uri="{FF2B5EF4-FFF2-40B4-BE49-F238E27FC236}">
                <a16:creationId xmlns:a16="http://schemas.microsoft.com/office/drawing/2014/main" id="{47CA2348-CB54-47CD-AB82-CC162F547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48958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i="1">
                <a:solidFill>
                  <a:srgbClr val="0070C0"/>
                </a:solidFill>
                <a:latin typeface="Arial" panose="020B0604020202020204" pitchFamily="34" charset="0"/>
              </a:rPr>
              <a:t>    Разнообразные способы   рисования</a:t>
            </a:r>
            <a:endParaRPr lang="ru-RU" altLang="ru-RU" sz="3200">
              <a:solidFill>
                <a:srgbClr val="0070C0"/>
              </a:solidFill>
            </a:endParaRPr>
          </a:p>
        </p:txBody>
      </p:sp>
      <p:sp>
        <p:nvSpPr>
          <p:cNvPr id="18440" name="Rectangle 1">
            <a:extLst>
              <a:ext uri="{FF2B5EF4-FFF2-40B4-BE49-F238E27FC236}">
                <a16:creationId xmlns:a16="http://schemas.microsoft.com/office/drawing/2014/main" id="{3384A5ED-1304-4E56-BCD3-0A7C786E7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565775"/>
            <a:ext cx="35290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i="1">
                <a:solidFill>
                  <a:srgbClr val="7030A0"/>
                </a:solidFill>
                <a:latin typeface="Arial" panose="020B0604020202020204" pitchFamily="34" charset="0"/>
              </a:rPr>
              <a:t>            Рисование </a:t>
            </a:r>
          </a:p>
          <a:p>
            <a:pPr algn="ctr"/>
            <a:r>
              <a:rPr lang="ru-RU" altLang="ru-RU" sz="2000" i="1">
                <a:solidFill>
                  <a:srgbClr val="7030A0"/>
                </a:solidFill>
                <a:latin typeface="Arial" panose="020B0604020202020204" pitchFamily="34" charset="0"/>
              </a:rPr>
              <a:t>«Овощи и фрукты -полезные продукты»</a:t>
            </a:r>
            <a:endParaRPr lang="ru-RU" altLang="ru-RU" sz="2000" i="1">
              <a:solidFill>
                <a:srgbClr val="7030A0"/>
              </a:solidFill>
            </a:endParaRPr>
          </a:p>
          <a:p>
            <a:endParaRPr lang="ru-RU" alt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CD15375D-B582-43C2-ABF4-64ABFC6F0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BA2527D0-B0CA-417D-A515-A421B5CE6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42277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7D4C35-9B22-4DD0-8971-CF601E3A0837}"/>
              </a:ext>
            </a:extLst>
          </p:cNvPr>
          <p:cNvSpPr/>
          <p:nvPr/>
        </p:nvSpPr>
        <p:spPr>
          <a:xfrm>
            <a:off x="4788024" y="764704"/>
            <a:ext cx="435597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Работа  музыкального  руководителя  с детьми:</a:t>
            </a:r>
          </a:p>
        </p:txBody>
      </p:sp>
      <p:pic>
        <p:nvPicPr>
          <p:cNvPr id="6" name="Рисунок 5" descr="D:\Documents and Settings\R\Рабочий стол\подготовка к мо музыка\фото\IMG_20181018_095210.jpg">
            <a:extLst>
              <a:ext uri="{FF2B5EF4-FFF2-40B4-BE49-F238E27FC236}">
                <a16:creationId xmlns:a16="http://schemas.microsoft.com/office/drawing/2014/main" id="{8E53A2D2-8DAB-478C-83D3-6118E36AF0E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368" y="3068960"/>
            <a:ext cx="5688632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Documents and Settings\R\Рабочий стол\подготовка к мо музыка\фото\IMG_20181018_095303.jpg">
            <a:extLst>
              <a:ext uri="{FF2B5EF4-FFF2-40B4-BE49-F238E27FC236}">
                <a16:creationId xmlns:a16="http://schemas.microsoft.com/office/drawing/2014/main" id="{967FD3BB-4A6D-44A3-9FA6-9A7855840E3F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507605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3" name="Прямоугольник 8">
            <a:extLst>
              <a:ext uri="{FF2B5EF4-FFF2-40B4-BE49-F238E27FC236}">
                <a16:creationId xmlns:a16="http://schemas.microsoft.com/office/drawing/2014/main" id="{A5A3D521-3EB2-48EB-A15D-8F03F8786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581525"/>
            <a:ext cx="33131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Слушание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«Времена года» П.И.Чайковский  «Звуки осени»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В.Герчик «Осень пришла»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В.Поленов «Золотая осень»</a:t>
            </a:r>
            <a:endParaRPr lang="ru-RU" altLang="ru-RU"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D99E2633-D388-43F8-A4F8-1A0028E0C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id="{C0887BD9-082E-4AD9-A55A-7FC92A489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226050"/>
            <a:ext cx="89646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Разучивание и исполнение </a:t>
            </a:r>
            <a:r>
              <a:rPr lang="ru-RU" altLang="ru-RU" sz="2000" i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000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осенних</a:t>
            </a:r>
            <a:r>
              <a:rPr lang="ru-RU" altLang="ru-RU" sz="2000" i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2000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песен, хороводов, инсценировок.</a:t>
            </a:r>
          </a:p>
          <a:p>
            <a:endParaRPr lang="ru-RU" altLang="ru-RU" sz="2000" i="1">
              <a:solidFill>
                <a:srgbClr val="7030A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altLang="ru-RU" sz="2000" i="1">
              <a:solidFill>
                <a:srgbClr val="7030A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altLang="ru-RU" sz="2000" i="1">
              <a:latin typeface="Arial" panose="020B0604020202020204" pitchFamily="34" charset="0"/>
            </a:endParaRPr>
          </a:p>
          <a:p>
            <a:endParaRPr lang="ru-RU" altLang="ru-RU" sz="2000" i="1">
              <a:solidFill>
                <a:srgbClr val="7030A0"/>
              </a:solidFill>
            </a:endParaRPr>
          </a:p>
        </p:txBody>
      </p:sp>
      <p:pic>
        <p:nvPicPr>
          <p:cNvPr id="7" name="Рисунок 6" descr="D:\Documents and Settings\R\Рабочий стол\подготовка к мо музыка\фото\IMG_20181018_095336.jpg">
            <a:extLst>
              <a:ext uri="{FF2B5EF4-FFF2-40B4-BE49-F238E27FC236}">
                <a16:creationId xmlns:a16="http://schemas.microsoft.com/office/drawing/2014/main" id="{44979E77-58B9-4C9B-A8B7-0570EAC3415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41682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Прямоугольник 4">
            <a:extLst>
              <a:ext uri="{FF2B5EF4-FFF2-40B4-BE49-F238E27FC236}">
                <a16:creationId xmlns:a16="http://schemas.microsoft.com/office/drawing/2014/main" id="{7E6075ED-DE2C-4DED-A076-125AE0C8D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516563"/>
            <a:ext cx="61928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i="1">
                <a:solidFill>
                  <a:srgbClr val="7030A0"/>
                </a:solidFill>
                <a:latin typeface="Arial" panose="020B0604020202020204" pitchFamily="34" charset="0"/>
              </a:rPr>
              <a:t>Песенный репертуар: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i="1">
                <a:latin typeface="Arial" panose="020B0604020202020204" pitchFamily="34" charset="0"/>
              </a:rPr>
              <a:t>«От чего плачет осень?»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i="1">
                <a:latin typeface="Arial" panose="020B0604020202020204" pitchFamily="34" charset="0"/>
              </a:rPr>
              <a:t>«Осень-Чародейка»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i="1">
                <a:latin typeface="Arial" panose="020B0604020202020204" pitchFamily="34" charset="0"/>
              </a:rPr>
              <a:t>«Падают листья»</a:t>
            </a:r>
            <a:endParaRPr lang="ru-RU" alt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5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A293CAF8-8AF0-442D-81EF-46A75E112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5">
            <a:extLst>
              <a:ext uri="{FF2B5EF4-FFF2-40B4-BE49-F238E27FC236}">
                <a16:creationId xmlns:a16="http://schemas.microsoft.com/office/drawing/2014/main" id="{CBA793A0-7309-4A40-96FB-DFCAEABAC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589588"/>
            <a:ext cx="543718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Разучивание  движений </a:t>
            </a:r>
          </a:p>
          <a:p>
            <a:r>
              <a:rPr lang="ru-RU" altLang="ru-RU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 танцу «Осенние зонтики» </a:t>
            </a:r>
          </a:p>
          <a:p>
            <a:endParaRPr lang="ru-RU" altLang="ru-RU" sz="1000"/>
          </a:p>
        </p:txBody>
      </p:sp>
      <p:pic>
        <p:nvPicPr>
          <p:cNvPr id="7" name="Рисунок 6" descr="D:\Documents and Settings\R\Рабочий стол\подготовка к мо музыка\фото\IMG_20181017_101443.jpg">
            <a:extLst>
              <a:ext uri="{FF2B5EF4-FFF2-40B4-BE49-F238E27FC236}">
                <a16:creationId xmlns:a16="http://schemas.microsoft.com/office/drawing/2014/main" id="{7B87296A-F859-4EF3-AE93-D2DCD94F1CE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40060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Documents and Settings\R\Рабочий стол\подготовка к мо музыка\фото\IMG_20181017_101528.jpg">
            <a:extLst>
              <a:ext uri="{FF2B5EF4-FFF2-40B4-BE49-F238E27FC236}">
                <a16:creationId xmlns:a16="http://schemas.microsoft.com/office/drawing/2014/main" id="{FDA42CF2-BCA5-42CB-82E0-4FDE1CD5C1E7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393504"/>
            <a:ext cx="370790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Documents and Settings\R\Рабочий стол\подготовка к мо музыка\фото\IMG_20181017_101528.jpg">
            <a:extLst>
              <a:ext uri="{FF2B5EF4-FFF2-40B4-BE49-F238E27FC236}">
                <a16:creationId xmlns:a16="http://schemas.microsoft.com/office/drawing/2014/main" id="{A7DF47BE-3714-4058-A05E-F39F0BD230B9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393504"/>
            <a:ext cx="122413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5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97EB4ABD-17CE-4B6C-A1C2-E7F85A48F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D:\Documents and Settings\R\Рабочий стол\подготовка к мо музыка\фото\IMG_20181017_102132.jpg">
            <a:extLst>
              <a:ext uri="{FF2B5EF4-FFF2-40B4-BE49-F238E27FC236}">
                <a16:creationId xmlns:a16="http://schemas.microsoft.com/office/drawing/2014/main" id="{D58A217E-3704-4312-90FB-BEA664F9D37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68052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Documents and Settings\R\Рабочий стол\подготовка к мо музыка\фото\IMG_20181017_102343.jpg">
            <a:extLst>
              <a:ext uri="{FF2B5EF4-FFF2-40B4-BE49-F238E27FC236}">
                <a16:creationId xmlns:a16="http://schemas.microsoft.com/office/drawing/2014/main" id="{0B23F2C6-22CC-441D-A937-0099AE0E4B0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4283968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3" name="Прямоугольник 5">
            <a:extLst>
              <a:ext uri="{FF2B5EF4-FFF2-40B4-BE49-F238E27FC236}">
                <a16:creationId xmlns:a16="http://schemas.microsoft.com/office/drawing/2014/main" id="{FD3223A3-BFA4-4A2B-A757-C5ADE9544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6049963"/>
            <a:ext cx="640873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Разучивание  движений </a:t>
            </a:r>
          </a:p>
          <a:p>
            <a:r>
              <a:rPr lang="ru-RU" altLang="ru-RU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  парному  танцу «Осенняя полечка» </a:t>
            </a:r>
          </a:p>
          <a:p>
            <a:endParaRPr lang="ru-RU" altLang="ru-RU"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5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70176A0D-C4CE-4E8A-8C6F-3BFE55D66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2">
            <a:extLst>
              <a:ext uri="{FF2B5EF4-FFF2-40B4-BE49-F238E27FC236}">
                <a16:creationId xmlns:a16="http://schemas.microsoft.com/office/drawing/2014/main" id="{2F279D3A-7F61-4B8D-A530-9E8FA7F0F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805488"/>
            <a:ext cx="68405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Игра на музыкальных инструментах:</a:t>
            </a:r>
          </a:p>
          <a:p>
            <a:r>
              <a:rPr lang="ru-RU" altLang="ru-RU" sz="2000">
                <a:latin typeface="Arial" panose="020B0604020202020204" pitchFamily="34" charset="0"/>
                <a:cs typeface="Times New Roman" panose="02020603050405020304" pitchFamily="18" charset="0"/>
              </a:rPr>
              <a:t>З.Роот   «Ах, какая осень!»</a:t>
            </a:r>
            <a:endParaRPr lang="ru-RU" altLang="ru-RU" sz="2000"/>
          </a:p>
        </p:txBody>
      </p:sp>
      <p:pic>
        <p:nvPicPr>
          <p:cNvPr id="4" name="Рисунок 3" descr="D:\Documents and Settings\R\Рабочий стол\подготовка к мо музыка\фото\IMG_20181023_095738.jpg">
            <a:extLst>
              <a:ext uri="{FF2B5EF4-FFF2-40B4-BE49-F238E27FC236}">
                <a16:creationId xmlns:a16="http://schemas.microsoft.com/office/drawing/2014/main" id="{90F3F472-26D0-461B-A5C8-167C7E756D5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344816" cy="525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R\Рабочий стол\фоны осень\09-3.jpg">
            <a:extLst>
              <a:ext uri="{FF2B5EF4-FFF2-40B4-BE49-F238E27FC236}">
                <a16:creationId xmlns:a16="http://schemas.microsoft.com/office/drawing/2014/main" id="{6E08D0D6-CC89-4EFE-A03E-02704E8B2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E416098-29B1-4F90-B836-C7477BE95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13100"/>
            <a:ext cx="4932363" cy="280828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     </a:t>
            </a:r>
            <a:r>
              <a:rPr lang="ru-RU" sz="2400" b="1" i="1" dirty="0">
                <a:solidFill>
                  <a:srgbClr val="7030A0"/>
                </a:solidFill>
              </a:rPr>
              <a:t>"Мир, окружающий ребёнка, - это, прежде всего, мир природы с безграничным богатством явлений, с неисчерпаемой красотой. Здесь, в природе, вечный источник детского разума. Очень важно с ранних лет развивать в детях умение созерцать, наслаждаться ею, вглядываться в неё и вслушиваться".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7030A0"/>
                </a:solidFill>
              </a:rPr>
              <a:t>  </a:t>
            </a:r>
            <a:r>
              <a:rPr lang="ru-RU" sz="2400" b="1" i="1" dirty="0"/>
              <a:t>Сухомлинский В. А.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Рисунок 3" descr="D:\Documents and Settings\R\Рабочий стол\подготовка к мо музыка\экскурсия в природу стгр\IMG_20181015_110453.jpg">
            <a:extLst>
              <a:ext uri="{FF2B5EF4-FFF2-40B4-BE49-F238E27FC236}">
                <a16:creationId xmlns:a16="http://schemas.microsoft.com/office/drawing/2014/main" id="{B8C160EC-70A8-44D8-A13B-6D03F8DCFE3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816424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EBD8C9E4-E6C3-48DA-AADD-28BEFC4D9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">
            <a:extLst>
              <a:ext uri="{FF2B5EF4-FFF2-40B4-BE49-F238E27FC236}">
                <a16:creationId xmlns:a16="http://schemas.microsoft.com/office/drawing/2014/main" id="{689D0510-3A08-4A63-9110-D82B022B8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68413"/>
            <a:ext cx="414020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Формы работы с родителями: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1600">
                <a:solidFill>
                  <a:srgbClr val="11111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Разучивание осенних стихов с детьми дома </a:t>
            </a:r>
            <a:endParaRPr lang="ru-RU" altLang="ru-RU" sz="1000"/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1600">
                <a:solidFill>
                  <a:srgbClr val="11111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Сбор осенних листьев, природного материала для букетов и поделок</a:t>
            </a:r>
            <a:endParaRPr lang="ru-RU" altLang="ru-RU" sz="1000"/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1600">
                <a:solidFill>
                  <a:srgbClr val="11111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Изготовление </a:t>
            </a:r>
            <a:r>
              <a:rPr lang="ru-RU" altLang="ru-RU" sz="160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600">
                <a:solidFill>
                  <a:srgbClr val="11111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осенних листьев</a:t>
            </a:r>
            <a:r>
              <a:rPr lang="ru-RU" altLang="ru-RU" sz="160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1600">
                <a:solidFill>
                  <a:srgbClr val="11111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масок-шапочек , костюмов для развлечения</a:t>
            </a:r>
            <a:endParaRPr lang="ru-RU" altLang="ru-RU" sz="1000"/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1600">
                <a:solidFill>
                  <a:srgbClr val="11111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Изготовление осенних поделок </a:t>
            </a:r>
            <a:endParaRPr lang="ru-RU" altLang="ru-RU" sz="1000"/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1600">
                <a:solidFill>
                  <a:srgbClr val="11111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Сочинение сказок на осенние темы</a:t>
            </a:r>
            <a:endParaRPr lang="ru-RU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472CF4-1716-4FD9-9CE2-CE7F73A7068D}"/>
              </a:ext>
            </a:extLst>
          </p:cNvPr>
          <p:cNvSpPr/>
          <p:nvPr/>
        </p:nvSpPr>
        <p:spPr>
          <a:xfrm>
            <a:off x="611560" y="188640"/>
            <a:ext cx="352839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Работа с родителями:</a:t>
            </a:r>
          </a:p>
        </p:txBody>
      </p:sp>
      <p:pic>
        <p:nvPicPr>
          <p:cNvPr id="6" name="Рисунок 5" descr="D:\Documents and Settings\R\Рабочий стол\подготовка к мо музыка\фото\image (6).jpg">
            <a:extLst>
              <a:ext uri="{FF2B5EF4-FFF2-40B4-BE49-F238E27FC236}">
                <a16:creationId xmlns:a16="http://schemas.microsoft.com/office/drawing/2014/main" id="{043377AF-0F74-4C30-BC0B-45CB733DB7A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4752528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Rectangle 1">
            <a:extLst>
              <a:ext uri="{FF2B5EF4-FFF2-40B4-BE49-F238E27FC236}">
                <a16:creationId xmlns:a16="http://schemas.microsoft.com/office/drawing/2014/main" id="{473EC64A-1967-4B83-A51C-14B7F2C39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445125"/>
            <a:ext cx="4140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ru-RU" altLang="ru-RU" sz="1000"/>
          </a:p>
          <a:p>
            <a:endParaRPr lang="ru-RU" altLang="ru-RU" sz="1000"/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1600">
                <a:solidFill>
                  <a:srgbClr val="11111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«Чем занять ребенка осенью?»</a:t>
            </a:r>
            <a:endParaRPr lang="ru-RU" altLang="ru-RU" sz="1000"/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1600">
                <a:solidFill>
                  <a:srgbClr val="11111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«Прогулки с детьми осенью»</a:t>
            </a:r>
            <a:endParaRPr lang="ru-RU" altLang="ru-RU" sz="1000"/>
          </a:p>
        </p:txBody>
      </p:sp>
      <p:sp>
        <p:nvSpPr>
          <p:cNvPr id="24583" name="Прямоугольник 7">
            <a:extLst>
              <a:ext uri="{FF2B5EF4-FFF2-40B4-BE49-F238E27FC236}">
                <a16:creationId xmlns:a16="http://schemas.microsoft.com/office/drawing/2014/main" id="{F6E2C565-09FF-4F2B-BF53-9B8AB6150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716338"/>
            <a:ext cx="432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Консультации  для родителей:</a:t>
            </a:r>
            <a:endParaRPr lang="ru-RU" altLang="ru-RU" sz="2000"/>
          </a:p>
        </p:txBody>
      </p:sp>
      <p:pic>
        <p:nvPicPr>
          <p:cNvPr id="10" name="Рисунок 9" descr="D:\Documents and Settings\R\Рабочий стол\image.jpg">
            <a:extLst>
              <a:ext uri="{FF2B5EF4-FFF2-40B4-BE49-F238E27FC236}">
                <a16:creationId xmlns:a16="http://schemas.microsoft.com/office/drawing/2014/main" id="{C7D2A9B1-0921-4F15-8BA6-D1F88FC88EF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338437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5" name="Rectangle 1">
            <a:extLst>
              <a:ext uri="{FF2B5EF4-FFF2-40B4-BE49-F238E27FC236}">
                <a16:creationId xmlns:a16="http://schemas.microsoft.com/office/drawing/2014/main" id="{AF878D4C-E57F-4888-9331-ACDCB4E01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006850"/>
            <a:ext cx="4140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altLang="ru-RU" sz="1600">
                <a:solidFill>
                  <a:srgbClr val="11111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«Здоровье  детей  осенью»</a:t>
            </a:r>
            <a:endParaRPr lang="ru-RU" altLang="ru-RU" sz="1000"/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1600">
                <a:solidFill>
                  <a:srgbClr val="11111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«Собираем ребенка на осеннюю прогулку»</a:t>
            </a:r>
          </a:p>
          <a:p>
            <a:endParaRPr lang="ru-RU" altLang="ru-RU" sz="1000"/>
          </a:p>
          <a:p>
            <a:endParaRPr lang="ru-RU" altLang="ru-RU" sz="1000"/>
          </a:p>
          <a:p>
            <a:endParaRPr lang="ru-RU" altLang="ru-RU" sz="1000"/>
          </a:p>
        </p:txBody>
      </p:sp>
      <p:sp>
        <p:nvSpPr>
          <p:cNvPr id="24586" name="Прямоугольник 11">
            <a:extLst>
              <a:ext uri="{FF2B5EF4-FFF2-40B4-BE49-F238E27FC236}">
                <a16:creationId xmlns:a16="http://schemas.microsoft.com/office/drawing/2014/main" id="{93BFD042-364B-4545-A24C-D3B944FFF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516563"/>
            <a:ext cx="1468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Буклеты: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5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94004F79-CB42-4D66-AB37-F3123B03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">
            <a:extLst>
              <a:ext uri="{FF2B5EF4-FFF2-40B4-BE49-F238E27FC236}">
                <a16:creationId xmlns:a16="http://schemas.microsoft.com/office/drawing/2014/main" id="{00C00C12-670B-41E4-BC93-155BEB5DF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949950"/>
            <a:ext cx="6351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Оформление выставок   творческих  работ детей </a:t>
            </a:r>
            <a:endParaRPr lang="ru-RU" altLang="ru-RU" sz="200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Развлечение </a:t>
            </a:r>
            <a:r>
              <a:rPr lang="ru-RU" altLang="ru-RU" sz="200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0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Волшебные   зонтики осени»</a:t>
            </a:r>
            <a:endParaRPr lang="ru-RU" altLang="ru-RU" sz="2000">
              <a:solidFill>
                <a:srgbClr val="7030A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4F82E3-E8EC-4011-9A0D-2092FD3A6009}"/>
              </a:ext>
            </a:extLst>
          </p:cNvPr>
          <p:cNvSpPr/>
          <p:nvPr/>
        </p:nvSpPr>
        <p:spPr>
          <a:xfrm>
            <a:off x="2339752" y="188640"/>
            <a:ext cx="519565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3.Заключительный   этап:</a:t>
            </a:r>
          </a:p>
        </p:txBody>
      </p:sp>
      <p:pic>
        <p:nvPicPr>
          <p:cNvPr id="7" name="Рисунок 6" descr="D:\Documents and Settings\R\Рабочий стол\DSCN0591.JPG">
            <a:extLst>
              <a:ext uri="{FF2B5EF4-FFF2-40B4-BE49-F238E27FC236}">
                <a16:creationId xmlns:a16="http://schemas.microsoft.com/office/drawing/2014/main" id="{73F97B15-618C-4BFB-8B87-020EBD8A2FB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76875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Documents and Settings\R\Рабочий стол\DSCN0591.JPG">
            <a:extLst>
              <a:ext uri="{FF2B5EF4-FFF2-40B4-BE49-F238E27FC236}">
                <a16:creationId xmlns:a16="http://schemas.microsoft.com/office/drawing/2014/main" id="{D9E04702-F409-4979-AE8F-DFAA63A525A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016" y="773088"/>
            <a:ext cx="676875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5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6236ACF1-A4BA-4061-B43B-358532732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D:\Documents and Settings\R\Рабочий стол\подготовка к мо музыка\фото\image (9).jpg">
            <a:extLst>
              <a:ext uri="{FF2B5EF4-FFF2-40B4-BE49-F238E27FC236}">
                <a16:creationId xmlns:a16="http://schemas.microsoft.com/office/drawing/2014/main" id="{1509894E-29AF-4EB4-A8C4-F76CB1E4B07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776864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6E1C3E8-F050-4CB0-9530-F3DA0CBE1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/>
              <a:t>Список литературы: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568E580-0ACB-4CC8-B7F6-453B647EDF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507413" cy="6121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/>
              <a:t>Голицына Н.С. Конспекты комплексно- тематических занятий. Интегрированный подход. -М.: Издательство «Скрипторий 2003», 2014.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/>
              <a:t>Дыбина О.В. Занятия по ознакомлению с окружающим миром в старшей группе детского сада. – М .: Мозаика- Синтез ,2011.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/>
              <a:t>Затулина Г.Я. Конспекты комплексных занятий по развитию речи. Издание второе. – М.: Центр педагогического образования ,2008.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/>
              <a:t>Колдина Д.И. Рисование с детьми 5-6 лет .Конспекты занятий .- М.: Мозаика- Синтез ,2010.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/>
              <a:t>Колдина Д.И. Лепка с детьми 5-6 лет. Конспекты занятий.- М.: Мозаика -Синтез ,2010.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/>
              <a:t>Колдина Д.И. Аппликация с детьми 5-6 лет. Конспекты занятий.- М.: Мозаика- Синтез ,2010.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/>
              <a:t>Коломина Н.В. Воспитание основ экологической культуры в детском саду.- М.: ТЦ Сфера, 2004.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/>
              <a:t>Комарова Т.С. Занятия по изобразительной деятельности. -М.: Мозаика-Синтез ,2010.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/>
              <a:t>Ушакова О.С. Занятия по развитию речи в детском саду .- М.: Издательство «Совершенство», 1999.</a:t>
            </a:r>
          </a:p>
        </p:txBody>
      </p:sp>
      <p:pic>
        <p:nvPicPr>
          <p:cNvPr id="27652" name="Picture 4" descr="D:\Documents and Settings\R\Рабочий стол\фоны осень\04-6.jpg">
            <a:extLst>
              <a:ext uri="{FF2B5EF4-FFF2-40B4-BE49-F238E27FC236}">
                <a16:creationId xmlns:a16="http://schemas.microsoft.com/office/drawing/2014/main" id="{49CF19B1-4279-48DF-984C-FC6A852D0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>
            <a:extLst>
              <a:ext uri="{FF2B5EF4-FFF2-40B4-BE49-F238E27FC236}">
                <a16:creationId xmlns:a16="http://schemas.microsoft.com/office/drawing/2014/main" id="{5DDD6B61-7ED8-4E21-9C94-AF8327099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28725"/>
            <a:ext cx="7343775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i="1">
                <a:solidFill>
                  <a:srgbClr val="FF0000"/>
                </a:solidFill>
                <a:cs typeface="Times New Roman" panose="02020603050405020304" pitchFamily="18" charset="0"/>
              </a:rPr>
              <a:t>У  детей: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>
                <a:cs typeface="Times New Roman" panose="02020603050405020304" pitchFamily="18" charset="0"/>
              </a:rPr>
              <a:t>Систематизировались  знания  и представления об осенних изменениях в природе.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>
                <a:cs typeface="Times New Roman" panose="02020603050405020304" pitchFamily="18" charset="0"/>
              </a:rPr>
              <a:t>Расширился  речевой  запас  по теме «Осень».</a:t>
            </a:r>
            <a:endParaRPr lang="ru-RU" altLang="ru-RU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>
                <a:cs typeface="Times New Roman" panose="02020603050405020304" pitchFamily="18" charset="0"/>
              </a:rPr>
              <a:t>Расширились  представления о музыкальных возможностях, которыми владеют композиторы для воплощения музыкальных образов осени и о художественных возможностях поэтов и художников для описания осенних примет.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>
                <a:cs typeface="Times New Roman" panose="02020603050405020304" pitchFamily="18" charset="0"/>
              </a:rPr>
              <a:t>Дети овладели навыками и умениями  исполнения  песенного репертуара, музыкально-ритмических движений, танцев, игр, хороводов.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333333"/>
                </a:solidFill>
                <a:cs typeface="Times New Roman" panose="02020603050405020304" pitchFamily="18" charset="0"/>
              </a:rPr>
              <a:t>У детей  появилась мотивационная потребность самостоятельно использовать художественное слово, изобразительную деятельность, музыку для выражения своих впечатлений об осенних явлениях природы.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altLang="ru-RU" sz="1400"/>
          </a:p>
          <a:p>
            <a:pPr>
              <a:buFont typeface="Wingdings" panose="05000000000000000000" pitchFamily="2" charset="2"/>
              <a:buChar char="ü"/>
            </a:pPr>
            <a:endParaRPr lang="ru-RU" altLang="ru-RU" sz="1300">
              <a:solidFill>
                <a:srgbClr val="333333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endParaRPr lang="ru-RU" altLang="ru-RU"/>
          </a:p>
        </p:txBody>
      </p:sp>
      <p:sp>
        <p:nvSpPr>
          <p:cNvPr id="27654" name="Прямоугольник 6">
            <a:extLst>
              <a:ext uri="{FF2B5EF4-FFF2-40B4-BE49-F238E27FC236}">
                <a16:creationId xmlns:a16="http://schemas.microsoft.com/office/drawing/2014/main" id="{66CA9640-1B93-4C83-86E9-02EAB72FF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157788"/>
            <a:ext cx="68405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>
                <a:solidFill>
                  <a:srgbClr val="FF0000"/>
                </a:solidFill>
              </a:rPr>
              <a:t>У  родителей   </a:t>
            </a:r>
            <a:r>
              <a:rPr lang="ru-RU" altLang="ru-RU"/>
              <a:t>появился интерес к образовательному процессу, развитию творчества, знаний и умений у детей, желание общаться с педагогами, участвовать в жизни группы.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A01CBFF-802B-404F-8EC0-4FB47956E9D7}"/>
              </a:ext>
            </a:extLst>
          </p:cNvPr>
          <p:cNvSpPr/>
          <p:nvPr/>
        </p:nvSpPr>
        <p:spPr>
          <a:xfrm>
            <a:off x="2339752" y="0"/>
            <a:ext cx="49734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Результат: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78F7519-575C-451E-994C-44CD9CED101F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3068638"/>
            <a:ext cx="8281987" cy="23034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45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i="1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2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92D4C60B-4EB8-4591-9AF6-80E45AA93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3">
            <a:extLst>
              <a:ext uri="{FF2B5EF4-FFF2-40B4-BE49-F238E27FC236}">
                <a16:creationId xmlns:a16="http://schemas.microsoft.com/office/drawing/2014/main" id="{554F02B4-C873-4C85-A3D5-0F2229B027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16113"/>
            <a:ext cx="8686800" cy="39179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400"/>
              <a:t>         </a:t>
            </a:r>
            <a:r>
              <a:rPr lang="ru-RU" altLang="ru-RU" sz="2000" i="1"/>
              <a:t>Проект важен для формирования музыкальной культуры детей старшего дошкольного возраста и реализации их творческих возможностей путём взаимодействия музыки, изобразительного искусства и художественной литературы. Мир природы – не может не тронуть человеческие чувства и эмоции. Проект развивает способность воспринимать красоту в природе и умение видеть разнообразие окружающего мира. Углубляя знания детей о выразительных возможностях музыки, проект направляет поисковую деятельность дошкольника на развитие музыкально-эстетического сознания в соответствующих этому возрасту границах: чувства и эмоции, потребности и интересы, оценочные отношения.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63518B-2FAF-422C-AE71-3769EB77CF24}"/>
              </a:ext>
            </a:extLst>
          </p:cNvPr>
          <p:cNvSpPr/>
          <p:nvPr/>
        </p:nvSpPr>
        <p:spPr>
          <a:xfrm>
            <a:off x="1830760" y="1268760"/>
            <a:ext cx="497348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Актуальность    проекта: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436C62A7-CB8F-464E-BBD1-043137D42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C027E209-70E0-4823-A33F-1A7A8E58C8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924175"/>
            <a:ext cx="6048375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/>
              <a:t>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400"/>
              <a:t> </a:t>
            </a:r>
            <a:r>
              <a:rPr lang="ru-RU" altLang="ru-RU" sz="2000" b="1"/>
              <a:t>Дети старшей группы «Радуга» МБДОУ детского сада №3 «Аленушка»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altLang="ru-RU" sz="2000" b="1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000" b="1"/>
              <a:t>Педагоги: воспитатели, музыкальный руководитель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altLang="ru-RU" sz="2000" b="1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000" b="1"/>
              <a:t>Родители воспитанников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60C0E44-2B7C-4D0B-BB22-EB709DB05B60}"/>
              </a:ext>
            </a:extLst>
          </p:cNvPr>
          <p:cNvSpPr/>
          <p:nvPr/>
        </p:nvSpPr>
        <p:spPr>
          <a:xfrm>
            <a:off x="535959" y="1484784"/>
            <a:ext cx="579678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Вид  проекта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:</a:t>
            </a:r>
            <a:r>
              <a:rPr lang="ru-RU" sz="2400" dirty="0">
                <a:cs typeface="Arial" charset="0"/>
              </a:rPr>
              <a:t> творческий, коллективный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B539BC1-91A1-4DEC-9AC6-1C85FD24BB4F}"/>
              </a:ext>
            </a:extLst>
          </p:cNvPr>
          <p:cNvSpPr/>
          <p:nvPr/>
        </p:nvSpPr>
        <p:spPr>
          <a:xfrm>
            <a:off x="680964" y="2276872"/>
            <a:ext cx="714214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Длительность  проекта:</a:t>
            </a:r>
            <a:r>
              <a:rPr lang="ru-RU" sz="20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с 1 октября по 15 ноября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5255D-3E0F-46D7-9500-904F857A733D}"/>
              </a:ext>
            </a:extLst>
          </p:cNvPr>
          <p:cNvSpPr/>
          <p:nvPr/>
        </p:nvSpPr>
        <p:spPr>
          <a:xfrm>
            <a:off x="1403648" y="2852936"/>
            <a:ext cx="3341236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Участники  проекта: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0C590C4D-0535-4580-9881-72A8B1E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>
            <a:extLst>
              <a:ext uri="{FF2B5EF4-FFF2-40B4-BE49-F238E27FC236}">
                <a16:creationId xmlns:a16="http://schemas.microsoft.com/office/drawing/2014/main" id="{157C7B1C-C49E-4A7F-B157-B98ACE22EF0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1268413"/>
            <a:ext cx="9144000" cy="20542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/>
              <a:t>     </a:t>
            </a:r>
            <a:r>
              <a:rPr lang="ru-RU" altLang="ru-RU" sz="2800" i="1">
                <a:solidFill>
                  <a:srgbClr val="7030A0"/>
                </a:solidFill>
              </a:rPr>
              <a:t>Развитие эмоциональной сферы дошкольников с помощью окружающей природы через мир музыки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0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707BDF-67D8-4A76-A8EF-E85E0C764033}"/>
              </a:ext>
            </a:extLst>
          </p:cNvPr>
          <p:cNvSpPr/>
          <p:nvPr/>
        </p:nvSpPr>
        <p:spPr>
          <a:xfrm>
            <a:off x="1979712" y="836712"/>
            <a:ext cx="497348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Цель    проекта:</a:t>
            </a:r>
          </a:p>
        </p:txBody>
      </p:sp>
      <p:pic>
        <p:nvPicPr>
          <p:cNvPr id="10" name="Рисунок 9" descr="D:\Documents and Settings\R\Рабочий стол\подготовка к мо музыка\экскурсия в природу стгр\IMG_20181015_110407.jpg">
            <a:extLst>
              <a:ext uri="{FF2B5EF4-FFF2-40B4-BE49-F238E27FC236}">
                <a16:creationId xmlns:a16="http://schemas.microsoft.com/office/drawing/2014/main" id="{39D8A12C-B39E-434C-AA4D-F4828D8AD83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68863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58EDF77D-AA87-4BE0-8D3A-208CA847B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>
            <a:extLst>
              <a:ext uri="{FF2B5EF4-FFF2-40B4-BE49-F238E27FC236}">
                <a16:creationId xmlns:a16="http://schemas.microsoft.com/office/drawing/2014/main" id="{00060DE3-F60F-4803-9609-B2FE76CF392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116013" y="1341438"/>
            <a:ext cx="7272337" cy="20542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/>
              <a:t>Систематизировать и углублять представления детей о сезонных изменениях в природе;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>
                <a:ea typeface="Times New Roman" panose="02020603050405020304" pitchFamily="18" charset="0"/>
                <a:cs typeface="Arial" panose="020B0604020202020204" pitchFamily="34" charset="0"/>
              </a:rPr>
              <a:t>Приобщать детей к образам осенней поры, через  красоту осенних красок и пейзажей, проявленную средствами музыкальной выразительности;</a:t>
            </a:r>
            <a:endParaRPr lang="ru-RU" altLang="ru-RU" sz="180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800">
                <a:cs typeface="Times New Roman" panose="02020603050405020304" pitchFamily="18" charset="0"/>
              </a:rPr>
              <a:t>Развивать чувство ритма, умение передавать через движение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cs typeface="Times New Roman" panose="02020603050405020304" pitchFamily="18" charset="0"/>
              </a:rPr>
              <a:t>     характер музыки, ее эмоционально-образное содержание.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800">
                <a:cs typeface="Times New Roman" panose="02020603050405020304" pitchFamily="18" charset="0"/>
              </a:rPr>
              <a:t>Осуществлять индивидуальный подход к личности ребенка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cs typeface="Times New Roman" panose="02020603050405020304" pitchFamily="18" charset="0"/>
              </a:rPr>
              <a:t>     через    постановку различных музыкальных номеров.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/>
              <a:t>Обогащать музыкальные впечатления детей, вызывая яркий эмоциональный   отклик при восприятии музыки разного характера;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/>
              <a:t>Развивать исполнительские, музыкальные, художественно-творческие способности в продуктивных видах деятельности;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/>
              <a:t>Воспитывать бережное отношение к природе;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800">
                <a:cs typeface="Times New Roman" panose="02020603050405020304" pitchFamily="18" charset="0"/>
              </a:rPr>
              <a:t>Побуждать родителей к сотрудничеству и непосредственному   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cs typeface="Times New Roman" panose="02020603050405020304" pitchFamily="18" charset="0"/>
              </a:rPr>
              <a:t>     участию в музыкальных мероприятиях;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80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80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6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CE8AE7-8767-402F-88EA-40AE2557E574}"/>
              </a:ext>
            </a:extLst>
          </p:cNvPr>
          <p:cNvSpPr/>
          <p:nvPr/>
        </p:nvSpPr>
        <p:spPr>
          <a:xfrm>
            <a:off x="1763688" y="908720"/>
            <a:ext cx="497348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Задачи  проекта: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DA49B5FE-2176-40C4-A537-2E0FCDE82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5">
            <a:extLst>
              <a:ext uri="{FF2B5EF4-FFF2-40B4-BE49-F238E27FC236}">
                <a16:creationId xmlns:a16="http://schemas.microsoft.com/office/drawing/2014/main" id="{888A4627-30B3-42F2-BDBC-CE06FB47C1E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2133600"/>
            <a:ext cx="8281988" cy="4175125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5000" dirty="0"/>
              <a:t> </a:t>
            </a:r>
            <a:r>
              <a:rPr lang="ru-RU" sz="4500" dirty="0"/>
              <a:t>Осознание детьми отличительных черт ранней, средней и поздней осени.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500" dirty="0"/>
              <a:t>Расширить представления детей о музыкальных возможностях, которыми владеют композиторы для воплощения музыкальных образов осени и о художественных возможностях поэтов и художников для описания осенних примет.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500" dirty="0"/>
              <a:t>Овладение детьми навыками и умениями исполнения песенного репертуара, музыкально-ритмических движений, танцев, игр, хороводов.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500" dirty="0"/>
              <a:t>Пополнение, систематизация знаний и представления об осенних изменениях в природе, о многообразии осенних даров.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500" dirty="0"/>
              <a:t>Расширение и активизация речевого запаса.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500" dirty="0"/>
              <a:t>Появление желания самостоятельно заниматься творчеством – сочинять свои загадки и небольшие рассказы об осени, иллюстрировать их, работать сообща.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500" dirty="0"/>
              <a:t>Активное участие родителей в реализации проекта.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i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6FDDE3F-5C75-4013-BF4D-84C18D747ADA}"/>
              </a:ext>
            </a:extLst>
          </p:cNvPr>
          <p:cNvSpPr/>
          <p:nvPr/>
        </p:nvSpPr>
        <p:spPr>
          <a:xfrm>
            <a:off x="1619672" y="1628800"/>
            <a:ext cx="583264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Предполагаемый    результат: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06CA621C-B768-4480-B986-6DA712FB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">
            <a:extLst>
              <a:ext uri="{FF2B5EF4-FFF2-40B4-BE49-F238E27FC236}">
                <a16:creationId xmlns:a16="http://schemas.microsoft.com/office/drawing/2014/main" id="{A8BB0D33-76C7-43CC-9A49-1BC886B2C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636838"/>
            <a:ext cx="727233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11111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Выяснение уровня знаний детей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11111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Сбор информации, музыкального, литературного материала по теме</a:t>
            </a:r>
            <a:endParaRPr lang="ru-RU" altLang="ru-RU" sz="240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11111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Работа с методической литературой</a:t>
            </a:r>
            <a:endParaRPr lang="ru-RU" altLang="ru-RU" sz="240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11111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Составление плана работы над проектом</a:t>
            </a:r>
            <a:endParaRPr lang="ru-RU" altLang="ru-RU" sz="240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11111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Подготовка  атрибутов  к танцам, играм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111111"/>
                </a:solidFill>
                <a:latin typeface="Arial" panose="020B0604020202020204" pitchFamily="34" charset="0"/>
              </a:rPr>
              <a:t>Оформление музыкального зала к периоду «Осень»</a:t>
            </a:r>
            <a:endParaRPr lang="ru-RU" altLang="ru-RU" sz="24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B3BB13A-ED0E-47B1-8CE0-222A7B94D660}"/>
              </a:ext>
            </a:extLst>
          </p:cNvPr>
          <p:cNvSpPr/>
          <p:nvPr/>
        </p:nvSpPr>
        <p:spPr>
          <a:xfrm>
            <a:off x="1619672" y="1412776"/>
            <a:ext cx="497348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Содержание     проекта: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185E92-647C-40C6-93EC-8B0E41CE0398}"/>
              </a:ext>
            </a:extLst>
          </p:cNvPr>
          <p:cNvSpPr/>
          <p:nvPr/>
        </p:nvSpPr>
        <p:spPr>
          <a:xfrm>
            <a:off x="1704533" y="1988840"/>
            <a:ext cx="528054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1.Подготовительный этап: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D:\Documents and Settings\R\Рабочий стол\фоны осень\02-5.jpg">
            <a:extLst>
              <a:ext uri="{FF2B5EF4-FFF2-40B4-BE49-F238E27FC236}">
                <a16:creationId xmlns:a16="http://schemas.microsoft.com/office/drawing/2014/main" id="{5A74055F-C067-4EFA-B279-88E803EE7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D:\Documents and Settings\R\Рабочий стол\фото\иe.jpg">
            <a:extLst>
              <a:ext uri="{FF2B5EF4-FFF2-40B4-BE49-F238E27FC236}">
                <a16:creationId xmlns:a16="http://schemas.microsoft.com/office/drawing/2014/main" id="{7A3544C9-582D-4A2B-9627-0855CA1CA4E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3244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Documents and Settings\R\Рабочий стол\фото\рe.jpg">
            <a:extLst>
              <a:ext uri="{FF2B5EF4-FFF2-40B4-BE49-F238E27FC236}">
                <a16:creationId xmlns:a16="http://schemas.microsoft.com/office/drawing/2014/main" id="{A44B6E52-71EB-4BE5-978B-00249D90D0A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448195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Documents and Settings\R\Рабочий стол\фото\ьббe.jpg">
            <a:extLst>
              <a:ext uri="{FF2B5EF4-FFF2-40B4-BE49-F238E27FC236}">
                <a16:creationId xmlns:a16="http://schemas.microsoft.com/office/drawing/2014/main" id="{F9A5D62D-5009-4B92-ACC5-68FAAB37DE54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608512" cy="345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</TotalTime>
  <Words>1126</Words>
  <Application>Microsoft Office PowerPoint</Application>
  <PresentationFormat>Экран (4:3)</PresentationFormat>
  <Paragraphs>130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Times New Roman</vt:lpstr>
      <vt:lpstr>Arial</vt:lpstr>
      <vt:lpstr>Calibri</vt:lpstr>
      <vt:lpstr>Wingdings</vt:lpstr>
      <vt:lpstr>Helvetica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Hewlett-Packard Company</dc:creator>
  <cp:lastModifiedBy>Роман Школа</cp:lastModifiedBy>
  <cp:revision>98</cp:revision>
  <dcterms:created xsi:type="dcterms:W3CDTF">2014-11-08T19:14:45Z</dcterms:created>
  <dcterms:modified xsi:type="dcterms:W3CDTF">2020-03-01T19:28:03Z</dcterms:modified>
</cp:coreProperties>
</file>